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0"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634" y="72"/>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2023/11/14</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2023/11/14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2023/11/14</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entertainment-kenpo.or.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正方形/長方形 1046"/>
          <p:cNvSpPr/>
          <p:nvPr/>
        </p:nvSpPr>
        <p:spPr>
          <a:xfrm>
            <a:off x="404664" y="2664272"/>
            <a:ext cx="6048672" cy="6984775"/>
          </a:xfrm>
          <a:prstGeom prst="rect">
            <a:avLst/>
          </a:prstGeom>
          <a:noFill/>
          <a:ln w="38100">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04664" y="2664272"/>
            <a:ext cx="6048672" cy="488527"/>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90920" y="2375670"/>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dirty="0">
              <a:solidFill>
                <a:schemeClr val="tx1"/>
              </a:solidFill>
              <a:latin typeface="HGSｺﾞｼｯｸE" panose="020B0900000000000000" pitchFamily="50" charset="-128"/>
              <a:ea typeface="HGSｺﾞｼｯｸE" panose="020B0900000000000000" pitchFamily="50" charset="-128"/>
            </a:endParaRPr>
          </a:p>
        </p:txBody>
      </p:sp>
      <p:grpSp>
        <p:nvGrpSpPr>
          <p:cNvPr id="20" name="グループ化 19"/>
          <p:cNvGrpSpPr/>
          <p:nvPr/>
        </p:nvGrpSpPr>
        <p:grpSpPr>
          <a:xfrm>
            <a:off x="615769" y="3289385"/>
            <a:ext cx="5626461" cy="3031768"/>
            <a:chOff x="792749" y="2870069"/>
            <a:chExt cx="5391457" cy="3944662"/>
          </a:xfrm>
        </p:grpSpPr>
        <p:sp>
          <p:nvSpPr>
            <p:cNvPr id="61" name="角丸四角形 60"/>
            <p:cNvSpPr/>
            <p:nvPr/>
          </p:nvSpPr>
          <p:spPr>
            <a:xfrm>
              <a:off x="792749" y="2870069"/>
              <a:ext cx="5391457" cy="3944662"/>
            </a:xfrm>
            <a:prstGeom prst="roundRect">
              <a:avLst>
                <a:gd name="adj" fmla="val 1899"/>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887387" y="3013770"/>
              <a:ext cx="5205079" cy="3594825"/>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1301218" y="3134835"/>
              <a:ext cx="4111979" cy="638897"/>
              <a:chOff x="1248646" y="4044781"/>
              <a:chExt cx="4111979" cy="638897"/>
            </a:xfrm>
          </p:grpSpPr>
          <p:sp>
            <p:nvSpPr>
              <p:cNvPr id="14" name="正方形/長方形 13"/>
              <p:cNvSpPr/>
              <p:nvPr/>
            </p:nvSpPr>
            <p:spPr>
              <a:xfrm>
                <a:off x="1891013" y="4131880"/>
                <a:ext cx="3469612" cy="551798"/>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健診を</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a:latin typeface="メイリオ" panose="020B0604030504040204" pitchFamily="50" charset="-128"/>
                    <a:ea typeface="メイリオ" panose="020B0604030504040204" pitchFamily="50" charset="-128"/>
                    <a:cs typeface="メイリオ" panose="020B0604030504040204" pitchFamily="50" charset="-128"/>
                  </a:rPr>
                  <a:t>受診します</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248646" y="4044781"/>
                <a:ext cx="553055" cy="57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4400" dirty="0">
                    <a:latin typeface="NSimSun" panose="02010609030101010101" pitchFamily="49" charset="-122"/>
                    <a:ea typeface="NSimSun" panose="02010609030101010101" pitchFamily="49" charset="-122"/>
                  </a:rPr>
                  <a:t>☑</a:t>
                </a:r>
                <a:endParaRPr kumimoji="1" lang="en-US" altLang="ja-JP" sz="4400" dirty="0">
                  <a:latin typeface="NSimSun" panose="02010609030101010101" pitchFamily="49" charset="-122"/>
                  <a:ea typeface="NSimSun" panose="02010609030101010101" pitchFamily="49" charset="-122"/>
                </a:endParaRPr>
              </a:p>
            </p:txBody>
          </p:sp>
        </p:grpSp>
      </p:grpSp>
      <p:grpSp>
        <p:nvGrpSpPr>
          <p:cNvPr id="24" name="グループ化 23"/>
          <p:cNvGrpSpPr/>
          <p:nvPr/>
        </p:nvGrpSpPr>
        <p:grpSpPr>
          <a:xfrm>
            <a:off x="405271" y="1428947"/>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　　健康企業宣言</a:t>
              </a:r>
              <a:r>
                <a:rPr lang="en-US" altLang="ja-JP" sz="32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SｺﾞｼｯｸE" panose="020B0900000000000000" pitchFamily="50" charset="-128"/>
                    <a:ea typeface="HGSｺﾞｼｯｸE" panose="020B0900000000000000" pitchFamily="50" charset="-128"/>
                  </a:rPr>
                  <a:t>応募</a:t>
                </a:r>
                <a:endParaRPr lang="en-US" altLang="ja-JP" dirty="0">
                  <a:latin typeface="HGSｺﾞｼｯｸE" panose="020B0900000000000000" pitchFamily="50" charset="-128"/>
                  <a:ea typeface="HGSｺﾞｼｯｸE" panose="020B0900000000000000" pitchFamily="50" charset="-128"/>
                </a:endParaRPr>
              </a:p>
              <a:p>
                <a:pPr algn="ctr"/>
                <a:r>
                  <a:rPr lang="ja-JP" altLang="en-US" dirty="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7" name="テキスト ボックス 6"/>
          <p:cNvSpPr txBox="1"/>
          <p:nvPr/>
        </p:nvSpPr>
        <p:spPr>
          <a:xfrm>
            <a:off x="5733256" y="239459"/>
            <a:ext cx="778344" cy="276999"/>
          </a:xfrm>
          <a:prstGeom prst="rect">
            <a:avLst/>
          </a:prstGeom>
          <a:noFill/>
        </p:spPr>
        <p:txBody>
          <a:bodyPr wrap="square" rtlCol="0">
            <a:spAutoFit/>
          </a:bodyPr>
          <a:lstStyle/>
          <a:p>
            <a:r>
              <a:rPr kumimoji="1" lang="en-US" altLang="ja-JP" sz="1200" dirty="0">
                <a:solidFill>
                  <a:schemeClr val="bg1"/>
                </a:solidFill>
                <a:latin typeface="ＭＳ Ｐ明朝" panose="02020600040205080304" pitchFamily="18" charset="-128"/>
                <a:ea typeface="ＭＳ Ｐ明朝" panose="02020600040205080304" pitchFamily="18" charset="-128"/>
              </a:rPr>
              <a:t>(</a:t>
            </a:r>
            <a:r>
              <a:rPr kumimoji="1" lang="ja-JP" altLang="en-US" sz="1200" dirty="0">
                <a:solidFill>
                  <a:schemeClr val="bg1"/>
                </a:solidFill>
                <a:latin typeface="ＭＳ Ｐ明朝" panose="02020600040205080304" pitchFamily="18" charset="-128"/>
                <a:ea typeface="ＭＳ Ｐ明朝" panose="02020600040205080304" pitchFamily="18" charset="-128"/>
              </a:rPr>
              <a:t>様式１</a:t>
            </a:r>
            <a:r>
              <a:rPr kumimoji="1" lang="en-US" altLang="ja-JP" sz="1200" dirty="0">
                <a:solidFill>
                  <a:schemeClr val="bg1"/>
                </a:solidFill>
                <a:latin typeface="ＭＳ Ｐ明朝" panose="02020600040205080304" pitchFamily="18" charset="-128"/>
                <a:ea typeface="ＭＳ Ｐ明朝" panose="02020600040205080304" pitchFamily="18" charset="-128"/>
              </a:rPr>
              <a:t>)</a:t>
            </a:r>
            <a:endParaRPr kumimoji="1" lang="ja-JP" altLang="en-US" sz="1200" dirty="0">
              <a:solidFill>
                <a:schemeClr val="bg1"/>
              </a:solidFill>
              <a:latin typeface="ＭＳ Ｐ明朝" panose="02020600040205080304" pitchFamily="18" charset="-128"/>
              <a:ea typeface="ＭＳ Ｐ明朝" panose="02020600040205080304" pitchFamily="18" charset="-128"/>
            </a:endParaRPr>
          </a:p>
        </p:txBody>
      </p:sp>
      <p:sp>
        <p:nvSpPr>
          <p:cNvPr id="75" name="正方形/長方形 74"/>
          <p:cNvSpPr/>
          <p:nvPr/>
        </p:nvSpPr>
        <p:spPr>
          <a:xfrm>
            <a:off x="2083611" y="3957416"/>
            <a:ext cx="3168000" cy="364726"/>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lang="ja-JP" altLang="en-US" sz="1600">
                <a:latin typeface="メイリオ" panose="020B0604030504040204" pitchFamily="50" charset="-128"/>
                <a:ea typeface="メイリオ" panose="020B0604030504040204" pitchFamily="50" charset="-128"/>
                <a:cs typeface="メイリオ" panose="020B0604030504040204" pitchFamily="50" charset="-128"/>
              </a:rPr>
              <a:t> 特定保健指導の活用をします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083611" y="4300191"/>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lang="ja-JP" altLang="en-US" sz="1600">
                <a:latin typeface="メイリオ" panose="020B0604030504040204" pitchFamily="50" charset="-128"/>
                <a:ea typeface="メイリオ" panose="020B0604030504040204" pitchFamily="50" charset="-128"/>
                <a:cs typeface="メイリオ" panose="020B0604030504040204" pitchFamily="50" charset="-128"/>
              </a:rPr>
              <a:t> 要再検査の方に受診勧奨します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2083611" y="4920504"/>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「食」</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2083611" y="5243346"/>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「運動」</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083611" y="5556860"/>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「禁煙」</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2083611" y="5851851"/>
            <a:ext cx="3168000" cy="30535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心</a:t>
            </a: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の健康」</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640834" y="44476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47" name="正方形/長方形 46"/>
          <p:cNvSpPr/>
          <p:nvPr/>
        </p:nvSpPr>
        <p:spPr>
          <a:xfrm>
            <a:off x="1640834" y="38263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48" name="正方形/長方形 47"/>
          <p:cNvSpPr/>
          <p:nvPr/>
        </p:nvSpPr>
        <p:spPr>
          <a:xfrm>
            <a:off x="1640834" y="47583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49" name="正方形/長方形 48"/>
          <p:cNvSpPr/>
          <p:nvPr/>
        </p:nvSpPr>
        <p:spPr>
          <a:xfrm>
            <a:off x="1640834" y="50689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50" name="正方形/長方形 49"/>
          <p:cNvSpPr/>
          <p:nvPr/>
        </p:nvSpPr>
        <p:spPr>
          <a:xfrm>
            <a:off x="1640834" y="53796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52" name="正方形/長方形 51"/>
          <p:cNvSpPr/>
          <p:nvPr/>
        </p:nvSpPr>
        <p:spPr>
          <a:xfrm>
            <a:off x="1640834" y="5690265"/>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graphicFrame>
        <p:nvGraphicFramePr>
          <p:cNvPr id="60" name="表 59"/>
          <p:cNvGraphicFramePr>
            <a:graphicFrameLocks noGrp="1"/>
          </p:cNvGraphicFramePr>
          <p:nvPr>
            <p:extLst>
              <p:ext uri="{D42A27DB-BD31-4B8C-83A1-F6EECF244321}">
                <p14:modId xmlns:p14="http://schemas.microsoft.com/office/powerpoint/2010/main" val="83540460"/>
              </p:ext>
            </p:extLst>
          </p:nvPr>
        </p:nvGraphicFramePr>
        <p:xfrm>
          <a:off x="614521" y="6400752"/>
          <a:ext cx="5627711" cy="2437716"/>
        </p:xfrm>
        <a:graphic>
          <a:graphicData uri="http://schemas.openxmlformats.org/drawingml/2006/table">
            <a:tbl>
              <a:tblPr firstRow="1" bandRow="1">
                <a:tableStyleId>{5C22544A-7EE6-4342-B048-85BDC9FD1C3A}</a:tableStyleId>
              </a:tblPr>
              <a:tblGrid>
                <a:gridCol w="1310408">
                  <a:extLst>
                    <a:ext uri="{9D8B030D-6E8A-4147-A177-3AD203B41FA5}">
                      <a16:colId xmlns:a16="http://schemas.microsoft.com/office/drawing/2014/main" val="20000"/>
                    </a:ext>
                  </a:extLst>
                </a:gridCol>
                <a:gridCol w="1517309">
                  <a:extLst>
                    <a:ext uri="{9D8B030D-6E8A-4147-A177-3AD203B41FA5}">
                      <a16:colId xmlns:a16="http://schemas.microsoft.com/office/drawing/2014/main" val="20001"/>
                    </a:ext>
                  </a:extLst>
                </a:gridCol>
                <a:gridCol w="641342">
                  <a:extLst>
                    <a:ext uri="{9D8B030D-6E8A-4147-A177-3AD203B41FA5}">
                      <a16:colId xmlns:a16="http://schemas.microsoft.com/office/drawing/2014/main" val="20002"/>
                    </a:ext>
                  </a:extLst>
                </a:gridCol>
                <a:gridCol w="497548">
                  <a:extLst>
                    <a:ext uri="{9D8B030D-6E8A-4147-A177-3AD203B41FA5}">
                      <a16:colId xmlns:a16="http://schemas.microsoft.com/office/drawing/2014/main" val="3332174848"/>
                    </a:ext>
                  </a:extLst>
                </a:gridCol>
                <a:gridCol w="255956">
                  <a:extLst>
                    <a:ext uri="{9D8B030D-6E8A-4147-A177-3AD203B41FA5}">
                      <a16:colId xmlns:a16="http://schemas.microsoft.com/office/drawing/2014/main" val="4038690375"/>
                    </a:ext>
                  </a:extLst>
                </a:gridCol>
                <a:gridCol w="1405148">
                  <a:extLst>
                    <a:ext uri="{9D8B030D-6E8A-4147-A177-3AD203B41FA5}">
                      <a16:colId xmlns:a16="http://schemas.microsoft.com/office/drawing/2014/main" val="20003"/>
                    </a:ext>
                  </a:extLst>
                </a:gridCol>
              </a:tblGrid>
              <a:tr h="370286">
                <a:tc>
                  <a:txBody>
                    <a:bodyPr/>
                    <a:lstStyle/>
                    <a:p>
                      <a:pPr algn="ctr"/>
                      <a:r>
                        <a:rPr kumimoji="1" lang="ja-JP" altLang="en-US" sz="1200" b="0" dirty="0">
                          <a:solidFill>
                            <a:schemeClr val="tx1"/>
                          </a:solidFill>
                          <a:latin typeface="HGSｺﾞｼｯｸM" panose="020B0600000000000000" pitchFamily="50" charset="-128"/>
                          <a:ea typeface="HGSｺﾞｼｯｸM" panose="020B0600000000000000" pitchFamily="50" charset="-128"/>
                        </a:rPr>
                        <a:t>健康企業宣言日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200" b="0" dirty="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a:solidFill>
                            <a:schemeClr val="tx1"/>
                          </a:solidFill>
                          <a:latin typeface="HGSｺﾞｼｯｸM" panose="020B0600000000000000" pitchFamily="50" charset="-128"/>
                          <a:ea typeface="HGSｺﾞｼｯｸM" panose="020B0600000000000000" pitchFamily="50" charset="-128"/>
                        </a:rPr>
                        <a:t>　　　年　　月　　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事業所記号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216000">
                <a:tc>
                  <a:txBody>
                    <a:bodyPr/>
                    <a:lstStyle/>
                    <a:p>
                      <a:pPr algn="ctr"/>
                      <a:r>
                        <a:rPr kumimoji="1" lang="ja-JP" altLang="en-US" sz="1000" dirty="0">
                          <a:latin typeface="HGSｺﾞｼｯｸM" panose="020B0600000000000000" pitchFamily="50" charset="-128"/>
                          <a:ea typeface="HGSｺﾞｼｯｸM" panose="020B0600000000000000" pitchFamily="50" charset="-128"/>
                        </a:rPr>
                        <a:t>フリガナ</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5">
                  <a:txBody>
                    <a:bodyPr/>
                    <a:lstStyle/>
                    <a:p>
                      <a:pPr algn="l"/>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 業 所 名</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l"/>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370286">
                <a:tc>
                  <a:txBody>
                    <a:bodyPr/>
                    <a:lstStyle/>
                    <a:p>
                      <a:pPr algn="ctr"/>
                      <a:r>
                        <a:rPr kumimoji="1" lang="ja-JP" altLang="en-US" sz="1100" dirty="0">
                          <a:latin typeface="HGSｺﾞｼｯｸM" panose="020B0600000000000000" pitchFamily="50" charset="-128"/>
                          <a:ea typeface="HGSｺﾞｼｯｸM" panose="020B0600000000000000" pitchFamily="50" charset="-128"/>
                        </a:rPr>
                        <a:t>ご担当者様</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お名前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HGSｺﾞｼｯｸM" panose="020B0600000000000000" pitchFamily="50" charset="-128"/>
                          <a:ea typeface="HGSｺﾞｼｯｸM" panose="020B0600000000000000" pitchFamily="50" charset="-128"/>
                        </a:rPr>
                        <a:t>　　　　　　　　　　　　　　　　　　　　　　　　</a:t>
                      </a:r>
                    </a:p>
                    <a:p>
                      <a:r>
                        <a:rPr kumimoji="1" lang="ja-JP" altLang="en-US" sz="1200" dirty="0">
                          <a:latin typeface="HGSｺﾞｼｯｸM" panose="020B0600000000000000" pitchFamily="50" charset="-128"/>
                          <a:ea typeface="HGSｺﾞｼｯｸM" panose="020B0600000000000000" pitchFamily="50" charset="-128"/>
                        </a:rPr>
                        <a:t>　　　　　　　様</a:t>
                      </a: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HGSｺﾞｼｯｸM" panose="020B0600000000000000" pitchFamily="50" charset="-128"/>
                          <a:ea typeface="HGSｺﾞｼｯｸM" panose="020B0600000000000000" pitchFamily="50" charset="-128"/>
                        </a:rPr>
                        <a:t>電話</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HGSｺﾞｼｯｸM" panose="020B0600000000000000" pitchFamily="50" charset="-128"/>
                          <a:ea typeface="HGSｺﾞｼｯｸM" panose="020B0600000000000000" pitchFamily="50" charset="-128"/>
                        </a:rPr>
                        <a:t>番号</a:t>
                      </a:r>
                    </a:p>
                  </a:txBody>
                  <a:tcPr marL="36000" marR="3600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HGSｺﾞｼｯｸM" panose="020B0600000000000000" pitchFamily="50" charset="-128"/>
                        <a:ea typeface="HGSｺﾞｼｯｸM" panose="020B0600000000000000" pitchFamily="50" charset="-128"/>
                      </a:endParaRPr>
                    </a:p>
                  </a:txBody>
                  <a:tcPr marL="36000" marR="36000" marT="0" marB="0"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HGSｺﾞｼｯｸM" panose="020B0600000000000000" pitchFamily="50" charset="-128"/>
                        <a:ea typeface="HGSｺﾞｼｯｸM" panose="020B0600000000000000" pitchFamily="50" charset="-128"/>
                        <a:cs typeface="+mn-cs"/>
                      </a:endParaRPr>
                    </a:p>
                  </a:txBody>
                  <a:tcPr marL="36000" marR="3600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健康保険組合名</a:t>
                      </a: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endParaRPr kumimoji="1" lang="en-US" altLang="ja-JP" sz="1200" dirty="0">
                        <a:latin typeface="HGSｺﾞｼｯｸM" panose="020B0600000000000000" pitchFamily="50" charset="-128"/>
                        <a:ea typeface="HGSｺﾞｼｯｸM" panose="020B0600000000000000" pitchFamily="50" charset="-128"/>
                      </a:endParaRPr>
                    </a:p>
                    <a:p>
                      <a:r>
                        <a:rPr kumimoji="1" lang="ja-JP" altLang="en-US" sz="1200" dirty="0">
                          <a:latin typeface="HGSｺﾞｼｯｸM" panose="020B0600000000000000" pitchFamily="50" charset="-128"/>
                          <a:ea typeface="HGSｺﾞｼｯｸM" panose="020B0600000000000000" pitchFamily="50" charset="-128"/>
                        </a:rPr>
                        <a:t>エンターテイメント　健康保険組合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r h="370286">
                <a:tc>
                  <a:txBody>
                    <a:bodyPr/>
                    <a:lstStyle/>
                    <a:p>
                      <a:pPr algn="ctr"/>
                      <a:r>
                        <a:rPr kumimoji="1" lang="ja-JP" altLang="en-US" sz="1100" dirty="0">
                          <a:latin typeface="HGSｺﾞｼｯｸM" panose="020B0600000000000000" pitchFamily="50" charset="-128"/>
                          <a:ea typeface="HGSｺﾞｼｯｸM" panose="020B0600000000000000" pitchFamily="50" charset="-128"/>
                        </a:rPr>
                        <a:t>健康保険組合</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担当者名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200" dirty="0">
                          <a:latin typeface="HGSｺﾞｼｯｸM" panose="020B0600000000000000" pitchFamily="50" charset="-128"/>
                          <a:ea typeface="HGSｺﾞｼｯｸM" panose="020B0600000000000000" pitchFamily="50" charset="-128"/>
                        </a:rPr>
                        <a:t>事務局　ご担当者様</a:t>
                      </a: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a:latin typeface="HGSｺﾞｼｯｸM" panose="020B0600000000000000" pitchFamily="50" charset="-128"/>
                          <a:ea typeface="HGSｺﾞｼｯｸM" panose="020B0600000000000000" pitchFamily="50" charset="-128"/>
                        </a:rPr>
                        <a:t>電話</a:t>
                      </a:r>
                    </a:p>
                    <a:p>
                      <a:pPr algn="ctr"/>
                      <a:r>
                        <a:rPr kumimoji="1" lang="ja-JP" altLang="en-US" sz="1100" dirty="0">
                          <a:latin typeface="HGSｺﾞｼｯｸM" panose="020B0600000000000000" pitchFamily="50" charset="-128"/>
                          <a:ea typeface="HGSｺﾞｼｯｸM" panose="020B0600000000000000" pitchFamily="50" charset="-128"/>
                        </a:rPr>
                        <a:t>番号</a:t>
                      </a:r>
                    </a:p>
                  </a:txBody>
                  <a:tcPr marL="36000" marR="36000" marT="0" marB="0"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200" dirty="0"/>
                        <a:t>03-5843-6213</a:t>
                      </a:r>
                      <a:endParaRPr kumimoji="1" lang="ja-JP" altLang="en-US" sz="1200" dirty="0"/>
                    </a:p>
                  </a:txBody>
                  <a:tcPr marL="36000" marR="36000" marT="0" marB="0" anchor="ctr"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2" name="正方形/長方形 61"/>
          <p:cNvSpPr/>
          <p:nvPr/>
        </p:nvSpPr>
        <p:spPr>
          <a:xfrm>
            <a:off x="4149080" y="9633520"/>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健康企業宣言</a:t>
            </a:r>
            <a:r>
              <a:rPr kumimoji="1" lang="en-US" altLang="ja-JP" sz="800" baseline="40000" dirty="0">
                <a:solidFill>
                  <a:schemeClr val="tx1"/>
                </a:solidFill>
                <a:latin typeface="HGSｺﾞｼｯｸM" panose="020B0600000000000000" pitchFamily="50" charset="-128"/>
                <a:ea typeface="HGSｺﾞｼｯｸM" panose="020B0600000000000000" pitchFamily="50" charset="-128"/>
              </a:rPr>
              <a:t>®</a:t>
            </a:r>
            <a:r>
              <a:rPr kumimoji="1" lang="ja-JP" altLang="en-US" sz="800" dirty="0">
                <a:solidFill>
                  <a:schemeClr val="tx1"/>
                </a:solidFill>
                <a:latin typeface="HGSｺﾞｼｯｸM" panose="020B0600000000000000" pitchFamily="50" charset="-128"/>
                <a:ea typeface="HGSｺﾞｼｯｸM" panose="020B0600000000000000" pitchFamily="50" charset="-128"/>
              </a:rPr>
              <a:t>は全国健康保険協会の</a:t>
            </a:r>
            <a:r>
              <a:rPr lang="ja-JP" altLang="en-US" sz="800" dirty="0">
                <a:solidFill>
                  <a:schemeClr val="tx1"/>
                </a:solidFill>
                <a:latin typeface="HGSｺﾞｼｯｸM" panose="020B0600000000000000" pitchFamily="50" charset="-128"/>
                <a:ea typeface="HGSｺﾞｼｯｸM" panose="020B0600000000000000" pitchFamily="50" charset="-128"/>
              </a:rPr>
              <a:t>登録商標です。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graphicFrame>
        <p:nvGraphicFramePr>
          <p:cNvPr id="67" name="表 66"/>
          <p:cNvGraphicFramePr>
            <a:graphicFrameLocks noGrp="1"/>
          </p:cNvGraphicFramePr>
          <p:nvPr>
            <p:extLst>
              <p:ext uri="{D42A27DB-BD31-4B8C-83A1-F6EECF244321}">
                <p14:modId xmlns:p14="http://schemas.microsoft.com/office/powerpoint/2010/main" val="2952610316"/>
              </p:ext>
            </p:extLst>
          </p:nvPr>
        </p:nvGraphicFramePr>
        <p:xfrm>
          <a:off x="629873" y="8942118"/>
          <a:ext cx="5656516" cy="586113"/>
        </p:xfrm>
        <a:graphic>
          <a:graphicData uri="http://schemas.openxmlformats.org/drawingml/2006/table">
            <a:tbl>
              <a:tblPr firstRow="1" bandRow="1">
                <a:tableStyleId>{5C22544A-7EE6-4342-B048-85BDC9FD1C3A}</a:tableStyleId>
              </a:tblPr>
              <a:tblGrid>
                <a:gridCol w="2985412">
                  <a:extLst>
                    <a:ext uri="{9D8B030D-6E8A-4147-A177-3AD203B41FA5}">
                      <a16:colId xmlns:a16="http://schemas.microsoft.com/office/drawing/2014/main" val="20000"/>
                    </a:ext>
                  </a:extLst>
                </a:gridCol>
                <a:gridCol w="2671104">
                  <a:extLst>
                    <a:ext uri="{9D8B030D-6E8A-4147-A177-3AD203B41FA5}">
                      <a16:colId xmlns:a16="http://schemas.microsoft.com/office/drawing/2014/main" val="20001"/>
                    </a:ext>
                  </a:extLst>
                </a:gridCol>
              </a:tblGrid>
              <a:tr h="151320">
                <a:tc>
                  <a:txBody>
                    <a:bodyPr/>
                    <a:lstStyle/>
                    <a:p>
                      <a:r>
                        <a:rPr kumimoji="1" lang="ja-JP" altLang="en-US" sz="1200" b="0"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1"/>
                  </a:ext>
                </a:extLst>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
        <p:nvSpPr>
          <p:cNvPr id="3" name="正方形/長方形 2">
            <a:extLst>
              <a:ext uri="{FF2B5EF4-FFF2-40B4-BE49-F238E27FC236}">
                <a16:creationId xmlns:a16="http://schemas.microsoft.com/office/drawing/2014/main" id="{723C1B04-F05C-FDB5-9B57-20A011CE77A8}"/>
              </a:ext>
            </a:extLst>
          </p:cNvPr>
          <p:cNvSpPr/>
          <p:nvPr/>
        </p:nvSpPr>
        <p:spPr>
          <a:xfrm>
            <a:off x="2083611" y="4614269"/>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 健康づくり環境を整えます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1342E58E-8F99-8265-CFD0-355E22B81EA9}"/>
              </a:ext>
            </a:extLst>
          </p:cNvPr>
          <p:cNvSpPr/>
          <p:nvPr/>
        </p:nvSpPr>
        <p:spPr>
          <a:xfrm>
            <a:off x="1640834" y="41370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grpSp>
        <p:nvGrpSpPr>
          <p:cNvPr id="6" name="グループ化 5"/>
          <p:cNvGrpSpPr/>
          <p:nvPr/>
        </p:nvGrpSpPr>
        <p:grpSpPr>
          <a:xfrm>
            <a:off x="404664" y="174952"/>
            <a:ext cx="2880000" cy="1113259"/>
            <a:chOff x="1162235" y="491370"/>
            <a:chExt cx="4779988" cy="1113259"/>
          </a:xfrm>
        </p:grpSpPr>
        <p:sp>
          <p:nvSpPr>
            <p:cNvPr id="8" name="正方形/長方形 7"/>
            <p:cNvSpPr/>
            <p:nvPr/>
          </p:nvSpPr>
          <p:spPr>
            <a:xfrm>
              <a:off x="1162235" y="1039639"/>
              <a:ext cx="4779988"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kumimoji="1" lang="en-US" altLang="ja-JP" sz="2000" dirty="0">
                  <a:latin typeface="HGSｺﾞｼｯｸE" panose="020B0900000000000000" pitchFamily="50" charset="-128"/>
                  <a:ea typeface="HGSｺﾞｼｯｸE" panose="020B0900000000000000" pitchFamily="50" charset="-128"/>
                </a:rPr>
                <a:t>03-5843-6214</a:t>
              </a:r>
              <a:endParaRPr kumimoji="1" lang="ja-JP" altLang="en-US" sz="2000" dirty="0">
                <a:latin typeface="HGSｺﾞｼｯｸE" panose="020B0900000000000000" pitchFamily="50" charset="-128"/>
                <a:ea typeface="HGSｺﾞｼｯｸE" panose="020B0900000000000000" pitchFamily="50" charset="-128"/>
              </a:endParaRPr>
            </a:p>
          </p:txBody>
        </p:sp>
        <p:sp>
          <p:nvSpPr>
            <p:cNvPr id="5" name="二等辺三角形 4"/>
            <p:cNvSpPr/>
            <p:nvPr/>
          </p:nvSpPr>
          <p:spPr>
            <a:xfrm>
              <a:off x="2964450" y="491370"/>
              <a:ext cx="1072228" cy="288032"/>
            </a:xfrm>
            <a:prstGeom prst="triangle">
              <a:avLst>
                <a:gd name="adj" fmla="val 47335"/>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62235" y="779519"/>
              <a:ext cx="4779988"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tx1"/>
                  </a:solidFill>
                  <a:latin typeface="HGSｺﾞｼｯｸE" panose="020B0900000000000000" pitchFamily="50" charset="-128"/>
                  <a:ea typeface="HGSｺﾞｼｯｸE" panose="020B0900000000000000" pitchFamily="50" charset="-128"/>
                </a:rPr>
                <a:t>FAX</a:t>
              </a:r>
              <a:r>
                <a:rPr kumimoji="1" lang="ja-JP" altLang="en-US" sz="1200" dirty="0">
                  <a:solidFill>
                    <a:schemeClr val="tx1"/>
                  </a:solidFill>
                  <a:latin typeface="HGSｺﾞｼｯｸE" panose="020B0900000000000000" pitchFamily="50" charset="-128"/>
                  <a:ea typeface="HGSｺﾞｼｯｸE" panose="020B0900000000000000" pitchFamily="50" charset="-128"/>
                </a:rPr>
                <a:t>送信先：エンターテイメント</a:t>
              </a:r>
              <a:r>
                <a:rPr lang="ja-JP" altLang="en-US" sz="1200" dirty="0">
                  <a:solidFill>
                    <a:schemeClr val="tx1"/>
                  </a:solidFill>
                  <a:latin typeface="HGSｺﾞｼｯｸE" panose="020B0900000000000000" pitchFamily="50" charset="-128"/>
                  <a:ea typeface="HGSｺﾞｼｯｸE" panose="020B0900000000000000" pitchFamily="50" charset="-128"/>
                </a:rPr>
                <a:t>健保</a:t>
              </a:r>
              <a:endParaRPr kumimoji="1" lang="ja-JP" altLang="en-US" sz="1200" dirty="0">
                <a:solidFill>
                  <a:schemeClr val="tx1"/>
                </a:solidFill>
                <a:latin typeface="HGSｺﾞｼｯｸE" panose="020B0900000000000000" pitchFamily="50" charset="-128"/>
                <a:ea typeface="HGSｺﾞｼｯｸE" panose="020B0900000000000000" pitchFamily="50" charset="-128"/>
              </a:endParaRPr>
            </a:p>
          </p:txBody>
        </p:sp>
        <p:sp>
          <p:nvSpPr>
            <p:cNvPr id="1042" name="正方形/長方形 1041"/>
            <p:cNvSpPr/>
            <p:nvPr/>
          </p:nvSpPr>
          <p:spPr>
            <a:xfrm>
              <a:off x="1162235" y="1388605"/>
              <a:ext cx="4779988" cy="216024"/>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a:solidFill>
                  <a:schemeClr val="tx1"/>
                </a:solidFill>
                <a:latin typeface="HGSｺﾞｼｯｸM" panose="020B0600000000000000" pitchFamily="50" charset="-128"/>
                <a:ea typeface="HGSｺﾞｼｯｸM" panose="020B0600000000000000" pitchFamily="50" charset="-128"/>
              </a:endParaRPr>
            </a:p>
          </p:txBody>
        </p:sp>
      </p:grpSp>
      <p:grpSp>
        <p:nvGrpSpPr>
          <p:cNvPr id="17" name="グループ化 16">
            <a:extLst>
              <a:ext uri="{FF2B5EF4-FFF2-40B4-BE49-F238E27FC236}">
                <a16:creationId xmlns:a16="http://schemas.microsoft.com/office/drawing/2014/main" id="{B52D58AE-94C2-9E10-03CF-75277D257804}"/>
              </a:ext>
            </a:extLst>
          </p:cNvPr>
          <p:cNvGrpSpPr/>
          <p:nvPr/>
        </p:nvGrpSpPr>
        <p:grpSpPr>
          <a:xfrm>
            <a:off x="3572730" y="463101"/>
            <a:ext cx="2880000" cy="825110"/>
            <a:chOff x="1162235" y="779519"/>
            <a:chExt cx="4779988" cy="825110"/>
          </a:xfrm>
        </p:grpSpPr>
        <p:sp>
          <p:nvSpPr>
            <p:cNvPr id="19" name="正方形/長方形 18">
              <a:extLst>
                <a:ext uri="{FF2B5EF4-FFF2-40B4-BE49-F238E27FC236}">
                  <a16:creationId xmlns:a16="http://schemas.microsoft.com/office/drawing/2014/main" id="{99229440-C42F-072A-EC36-FC819F6069C2}"/>
                </a:ext>
              </a:extLst>
            </p:cNvPr>
            <p:cNvSpPr/>
            <p:nvPr/>
          </p:nvSpPr>
          <p:spPr>
            <a:xfrm>
              <a:off x="1162235" y="1039639"/>
              <a:ext cx="4779988"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lang="en-US" altLang="ja-JP" sz="1400" b="0" i="0" u="none" strike="noStrike" dirty="0">
                  <a:solidFill>
                    <a:srgbClr val="3C4043"/>
                  </a:solidFill>
                  <a:effectLst/>
                  <a:latin typeface="Roboto" panose="02000000000000000000" pitchFamily="2" charset="0"/>
                  <a:hlinkClick r:id="rId3"/>
                </a:rPr>
                <a:t>info@entertainment-kenpo.or.jp</a:t>
              </a:r>
              <a:endParaRPr kumimoji="1" lang="ja-JP" altLang="en-US" sz="1400" dirty="0">
                <a:latin typeface="HGSｺﾞｼｯｸE" panose="020B0900000000000000" pitchFamily="50" charset="-128"/>
                <a:ea typeface="HGSｺﾞｼｯｸE" panose="020B0900000000000000" pitchFamily="50" charset="-128"/>
              </a:endParaRPr>
            </a:p>
          </p:txBody>
        </p:sp>
        <p:sp>
          <p:nvSpPr>
            <p:cNvPr id="21" name="正方形/長方形 20">
              <a:extLst>
                <a:ext uri="{FF2B5EF4-FFF2-40B4-BE49-F238E27FC236}">
                  <a16:creationId xmlns:a16="http://schemas.microsoft.com/office/drawing/2014/main" id="{4D62B877-62A8-C004-C646-A0FC352E1815}"/>
                </a:ext>
              </a:extLst>
            </p:cNvPr>
            <p:cNvSpPr/>
            <p:nvPr/>
          </p:nvSpPr>
          <p:spPr>
            <a:xfrm>
              <a:off x="1162235" y="779519"/>
              <a:ext cx="4779988"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chemeClr val="tx1"/>
                  </a:solidFill>
                  <a:latin typeface="HGSｺﾞｼｯｸE" panose="020B0900000000000000" pitchFamily="50" charset="-128"/>
                  <a:ea typeface="HGSｺﾞｼｯｸE" panose="020B0900000000000000" pitchFamily="50" charset="-128"/>
                </a:rPr>
                <a:t>MAIL</a:t>
              </a:r>
              <a:r>
                <a:rPr kumimoji="1" lang="ja-JP" altLang="en-US" sz="1200" dirty="0">
                  <a:solidFill>
                    <a:schemeClr val="tx1"/>
                  </a:solidFill>
                  <a:latin typeface="HGSｺﾞｼｯｸE" panose="020B0900000000000000" pitchFamily="50" charset="-128"/>
                  <a:ea typeface="HGSｺﾞｼｯｸE" panose="020B0900000000000000" pitchFamily="50" charset="-128"/>
                </a:rPr>
                <a:t>：エンターテイメント健保</a:t>
              </a:r>
            </a:p>
          </p:txBody>
        </p:sp>
        <p:sp>
          <p:nvSpPr>
            <p:cNvPr id="23" name="正方形/長方形 22">
              <a:extLst>
                <a:ext uri="{FF2B5EF4-FFF2-40B4-BE49-F238E27FC236}">
                  <a16:creationId xmlns:a16="http://schemas.microsoft.com/office/drawing/2014/main" id="{FE92DA53-6112-CFB4-E52A-A2344B0E18C8}"/>
                </a:ext>
              </a:extLst>
            </p:cNvPr>
            <p:cNvSpPr/>
            <p:nvPr/>
          </p:nvSpPr>
          <p:spPr>
            <a:xfrm>
              <a:off x="1162235" y="1388605"/>
              <a:ext cx="4779988" cy="216024"/>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200" b="1">
                  <a:solidFill>
                    <a:schemeClr val="tx1"/>
                  </a:solidFill>
                  <a:latin typeface="HGSｺﾞｼｯｸM" panose="020B0600000000000000" pitchFamily="50" charset="-128"/>
                  <a:ea typeface="HGSｺﾞｼｯｸM" panose="020B0600000000000000" pitchFamily="50" charset="-128"/>
                </a:rPr>
                <a:t>宛先誤り</a:t>
              </a:r>
              <a:r>
                <a:rPr kumimoji="1" lang="ja-JP" altLang="en-US" sz="1200" b="1">
                  <a:solidFill>
                    <a:schemeClr val="tx1"/>
                  </a:solidFill>
                  <a:latin typeface="HGSｺﾞｼｯｸM" panose="020B0600000000000000" pitchFamily="50" charset="-128"/>
                  <a:ea typeface="HGSｺﾞｼｯｸM" panose="020B0600000000000000" pitchFamily="50" charset="-128"/>
                </a:rPr>
                <a:t>にご注意ください</a:t>
              </a:r>
              <a:endParaRPr kumimoji="1" lang="en-US" altLang="ja-JP" sz="1200" b="1">
                <a:solidFill>
                  <a:schemeClr val="tx1"/>
                </a:solidFill>
                <a:latin typeface="HGSｺﾞｼｯｸM" panose="020B0600000000000000" pitchFamily="50" charset="-128"/>
                <a:ea typeface="HGSｺﾞｼｯｸM" panose="020B0600000000000000" pitchFamily="50" charset="-128"/>
              </a:endParaRPr>
            </a:p>
          </p:txBody>
        </p:sp>
      </p:grpSp>
    </p:spTree>
    <p:extLst>
      <p:ext uri="{BB962C8B-B14F-4D97-AF65-F5344CB8AC3E}">
        <p14:creationId xmlns:p14="http://schemas.microsoft.com/office/powerpoint/2010/main" val="417960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a:t>事業主が「健康企業宣言」をすることで、従業員と</a:t>
            </a:r>
            <a:r>
              <a:rPr lang="ja-JP" altLang="en-US" sz="1300" b="1" dirty="0"/>
              <a:t>一体となって健康づくりに取り組める</a:t>
            </a:r>
            <a:endParaRPr lang="en-US" altLang="ja-JP" sz="1300" b="1" dirty="0"/>
          </a:p>
          <a:p>
            <a:pPr algn="ctr"/>
            <a:endParaRPr lang="en-US" altLang="ja-JP" sz="800" dirty="0"/>
          </a:p>
          <a:p>
            <a:pPr algn="ctr"/>
            <a:r>
              <a:rPr lang="ja-JP" altLang="en-US" sz="2000" u="sng" dirty="0"/>
              <a:t>従業員の健康への投資は企業の利益の向上につながる</a:t>
            </a:r>
            <a:endParaRPr lang="en-US" altLang="ja-JP" sz="2000" u="sng" dirty="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企業で健康づくりをすることで、リスク低減が期待できます。</a:t>
              </a:r>
              <a:b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また、ホームページで取組みを公表、さらに、認定証を贈呈した事業所は健康づくりに取組み認定を受けた企業としてホームページで紹介します。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では、職場の健康経営・健康づくりをさらに進め、安全衛生にも取組みます。健康企業宣言取組み内容をクリアすると、健康企業宣言東京推進協議会より健康優良企業として「金の認定証」を贈呈します。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活気ある職場は従業員の健康づくりから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060848" y="9343538"/>
            <a:ext cx="2880319"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エンターテイメント健康保険組合</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東京都内の中小企業による健康経営・健康づくりの取組みを支援・普及・促進し、健康企業宣言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a:solidFill>
                  <a:schemeClr val="tx1"/>
                </a:solidFill>
                <a:latin typeface="+mn-ea"/>
              </a:rPr>
              <a:t>しています。</a:t>
            </a:r>
            <a:endParaRPr lang="en-US" altLang="ja-JP" sz="1100" dirty="0">
              <a:solidFill>
                <a:schemeClr val="tx1"/>
              </a:solidFill>
              <a:latin typeface="+mn-ea"/>
            </a:endParaRPr>
          </a:p>
          <a:p>
            <a:r>
              <a:rPr lang="ja-JP" altLang="en-US" sz="1100" dirty="0">
                <a:solidFill>
                  <a:schemeClr val="tx1"/>
                </a:solidFill>
                <a:latin typeface="+mn-ea"/>
              </a:rPr>
              <a:t>　参加機関</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医療保険者</a:t>
            </a:r>
            <a:r>
              <a:rPr lang="en-US" altLang="ja-JP" sz="1100" dirty="0">
                <a:solidFill>
                  <a:schemeClr val="tx1"/>
                </a:solidFill>
                <a:latin typeface="+mn-ea"/>
              </a:rPr>
              <a:t>】	</a:t>
            </a:r>
            <a:r>
              <a:rPr lang="ja-JP" altLang="en-US" sz="1100" dirty="0">
                <a:solidFill>
                  <a:schemeClr val="tx1"/>
                </a:solidFill>
                <a:latin typeface="+mn-ea"/>
              </a:rPr>
              <a:t>健康保険組合連合会東京連合会、全国健康保険協会</a:t>
            </a:r>
            <a:r>
              <a:rPr lang="ja-JP" altLang="en-US" sz="1100">
                <a:solidFill>
                  <a:schemeClr val="tx1"/>
                </a:solidFill>
                <a:latin typeface="+mn-ea"/>
              </a:rPr>
              <a:t>東京支部</a:t>
            </a:r>
            <a:endParaRPr lang="en-US" altLang="ja-JP" sz="1100">
              <a:solidFill>
                <a:schemeClr val="tx1"/>
              </a:solidFill>
              <a:latin typeface="+mn-ea"/>
            </a:endParaRPr>
          </a:p>
          <a:p>
            <a:r>
              <a:rPr lang="en-US" altLang="ja-JP" sz="1100">
                <a:solidFill>
                  <a:schemeClr val="tx1"/>
                </a:solidFill>
                <a:latin typeface="+mn-ea"/>
              </a:rPr>
              <a:t>	</a:t>
            </a:r>
            <a:r>
              <a:rPr lang="ja-JP" altLang="en-US" sz="1100">
                <a:solidFill>
                  <a:schemeClr val="tx1"/>
                </a:solidFill>
                <a:latin typeface="+mn-ea"/>
              </a:rPr>
              <a:t>国民健康保険組合東京協議会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経済団体</a:t>
            </a:r>
            <a:r>
              <a:rPr lang="en-US" altLang="ja-JP" sz="1100" dirty="0">
                <a:solidFill>
                  <a:schemeClr val="tx1"/>
                </a:solidFill>
                <a:latin typeface="+mn-ea"/>
              </a:rPr>
              <a:t>】	</a:t>
            </a:r>
            <a:r>
              <a:rPr lang="ja-JP" altLang="en-US" sz="1100" dirty="0">
                <a:solidFill>
                  <a:schemeClr val="tx1"/>
                </a:solidFill>
                <a:latin typeface="+mn-ea"/>
              </a:rPr>
              <a:t>東京都商工会連合会、東京商工会議所、東京都商工会議所連合会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a:solidFill>
                  <a:schemeClr val="tx1"/>
                </a:solidFill>
                <a:latin typeface="+mn-ea"/>
              </a:rPr>
              <a:t>東京都</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関係団体</a:t>
            </a:r>
            <a:r>
              <a:rPr lang="en-US" altLang="ja-JP" sz="1100" dirty="0">
                <a:solidFill>
                  <a:schemeClr val="tx1"/>
                </a:solidFill>
                <a:latin typeface="+mn-ea"/>
              </a:rPr>
              <a:t>】	</a:t>
            </a:r>
            <a:r>
              <a:rPr lang="ja-JP" altLang="en-US" sz="1100" dirty="0">
                <a:solidFill>
                  <a:schemeClr val="tx1"/>
                </a:solidFill>
                <a:latin typeface="+mn-ea"/>
              </a:rPr>
              <a:t>東京都医師会、東京都歯科医師会、東京都薬剤師会、</a:t>
            </a:r>
            <a:endParaRPr lang="en-US" altLang="ja-JP" sz="1100" dirty="0">
              <a:solidFill>
                <a:schemeClr val="tx1"/>
              </a:solidFill>
              <a:latin typeface="+mn-ea"/>
            </a:endParaRPr>
          </a:p>
          <a:p>
            <a:r>
              <a:rPr lang="en-US" altLang="ja-JP" sz="1100" dirty="0">
                <a:solidFill>
                  <a:schemeClr val="tx1"/>
                </a:solidFill>
                <a:latin typeface="+mn-ea"/>
              </a:rPr>
              <a:t>	</a:t>
            </a:r>
            <a:r>
              <a:rPr lang="ja-JP" altLang="en-US" sz="1100" dirty="0">
                <a:solidFill>
                  <a:schemeClr val="tx1"/>
                </a:solidFill>
                <a:latin typeface="+mn-ea"/>
              </a:rPr>
              <a:t>東京都社会保険労務士会、東京都中小企業診断士協会、</a:t>
            </a:r>
            <a:endParaRPr lang="en-US" altLang="ja-JP" sz="1100" dirty="0">
              <a:solidFill>
                <a:schemeClr val="tx1"/>
              </a:solidFill>
              <a:latin typeface="+mn-ea"/>
            </a:endParaRPr>
          </a:p>
          <a:p>
            <a:pPr marL="7938" indent="677863"/>
            <a:r>
              <a:rPr lang="en-US" altLang="ja-JP" sz="1100" dirty="0">
                <a:solidFill>
                  <a:schemeClr val="tx1"/>
                </a:solidFill>
                <a:latin typeface="+mn-ea"/>
              </a:rPr>
              <a:t>	</a:t>
            </a:r>
            <a:r>
              <a:rPr lang="ja-JP" altLang="en-US" sz="1100" dirty="0">
                <a:solidFill>
                  <a:schemeClr val="tx1"/>
                </a:solidFill>
                <a:latin typeface="+mn-ea"/>
              </a:rPr>
              <a:t>東京都総合健康保険組合協議会、東京都総合組合保健施設振興協会</a:t>
            </a:r>
            <a:endParaRPr lang="en-US" altLang="ja-JP" sz="1100" dirty="0">
              <a:solidFill>
                <a:schemeClr val="tx1"/>
              </a:solidFill>
              <a:latin typeface="+mn-ea"/>
            </a:endParaRPr>
          </a:p>
        </p:txBody>
      </p:sp>
    </p:spTree>
    <p:extLst>
      <p:ext uri="{BB962C8B-B14F-4D97-AF65-F5344CB8AC3E}">
        <p14:creationId xmlns:p14="http://schemas.microsoft.com/office/powerpoint/2010/main" val="1764898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4469</TotalTime>
  <Words>641</Words>
  <Application>Microsoft Office PowerPoint</Application>
  <PresentationFormat>A4 210 x 297 mm</PresentationFormat>
  <Paragraphs>84</Paragraphs>
  <Slides>2</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HGPｺﾞｼｯｸE</vt:lpstr>
      <vt:lpstr>HGPｺﾞｼｯｸM</vt:lpstr>
      <vt:lpstr>HGP創英角ｺﾞｼｯｸUB</vt:lpstr>
      <vt:lpstr>HGSｺﾞｼｯｸE</vt:lpstr>
      <vt:lpstr>HGSｺﾞｼｯｸM</vt:lpstr>
      <vt:lpstr>ＭＳ Ｐゴシック</vt:lpstr>
      <vt:lpstr>ＭＳ Ｐ明朝</vt:lpstr>
      <vt:lpstr>NSimSun</vt:lpstr>
      <vt:lpstr>メイリオ</vt:lpstr>
      <vt:lpstr>Arial</vt:lpstr>
      <vt:lpstr>Calibri</vt:lpstr>
      <vt:lpstr>Roboto</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篠崎 敬孝</cp:lastModifiedBy>
  <cp:revision>258</cp:revision>
  <cp:lastPrinted>2022-09-27T04:32:50Z</cp:lastPrinted>
  <dcterms:created xsi:type="dcterms:W3CDTF">2015-09-07T23:26:23Z</dcterms:created>
  <dcterms:modified xsi:type="dcterms:W3CDTF">2023-11-14T03:08:50Z</dcterms:modified>
</cp:coreProperties>
</file>