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3"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3084" y="60"/>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2023/11/14</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2023/11/14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2023/11/14</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entertainment-kenpo.or.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615769" y="3131096"/>
            <a:ext cx="5626461" cy="2686000"/>
          </a:xfrm>
          <a:prstGeom prst="roundRect">
            <a:avLst>
              <a:gd name="adj" fmla="val 1899"/>
            </a:avLst>
          </a:prstGeom>
          <a:solidFill>
            <a:srgbClr val="FF990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713019" y="3296816"/>
            <a:ext cx="5431959" cy="2376264"/>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sp>
        <p:nvSpPr>
          <p:cNvPr id="1047" name="正方形/長方形 1046"/>
          <p:cNvSpPr/>
          <p:nvPr/>
        </p:nvSpPr>
        <p:spPr>
          <a:xfrm>
            <a:off x="404664" y="2576736"/>
            <a:ext cx="6048672" cy="7049915"/>
          </a:xfrm>
          <a:prstGeom prst="rect">
            <a:avLst/>
          </a:prstGeom>
          <a:noFill/>
          <a:ln w="38100">
            <a:solidFill>
              <a:srgbClr val="FF99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04664" y="2576736"/>
            <a:ext cx="6048065" cy="488527"/>
          </a:xfrm>
          <a:prstGeom prst="rect">
            <a:avLst/>
          </a:prstGeom>
          <a:solidFill>
            <a:srgbClr val="FF990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61788" y="2288704"/>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HGSｺﾞｼｯｸE" panose="020B0900000000000000" pitchFamily="50" charset="-128"/>
                <a:ea typeface="HGSｺﾞｼｯｸE" panose="020B0900000000000000" pitchFamily="50" charset="-128"/>
              </a:rPr>
              <a:t>ＦＡＸまたは郵送にてご応募ください</a:t>
            </a:r>
          </a:p>
        </p:txBody>
      </p:sp>
      <p:grpSp>
        <p:nvGrpSpPr>
          <p:cNvPr id="24" name="グループ化 23"/>
          <p:cNvGrpSpPr/>
          <p:nvPr/>
        </p:nvGrpSpPr>
        <p:grpSpPr>
          <a:xfrm>
            <a:off x="405270" y="1280592"/>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　　健康企業宣言</a:t>
              </a:r>
              <a:r>
                <a:rPr lang="en-US" altLang="ja-JP" sz="32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Ｓｔｅｐ２</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HGSｺﾞｼｯｸE" panose="020B0900000000000000" pitchFamily="50" charset="-128"/>
                    <a:ea typeface="HGSｺﾞｼｯｸE" panose="020B0900000000000000" pitchFamily="50" charset="-128"/>
                  </a:rPr>
                  <a:t>応募</a:t>
                </a:r>
                <a:endParaRPr lang="en-US" altLang="ja-JP" dirty="0">
                  <a:latin typeface="HGSｺﾞｼｯｸE" panose="020B0900000000000000" pitchFamily="50" charset="-128"/>
                  <a:ea typeface="HGSｺﾞｼｯｸE" panose="020B0900000000000000" pitchFamily="50" charset="-128"/>
                </a:endParaRPr>
              </a:p>
              <a:p>
                <a:pPr algn="ctr"/>
                <a:r>
                  <a:rPr lang="ja-JP" altLang="en-US" dirty="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graphicFrame>
        <p:nvGraphicFramePr>
          <p:cNvPr id="4" name="表 3"/>
          <p:cNvGraphicFramePr>
            <a:graphicFrameLocks noGrp="1"/>
          </p:cNvGraphicFramePr>
          <p:nvPr>
            <p:extLst>
              <p:ext uri="{D42A27DB-BD31-4B8C-83A1-F6EECF244321}">
                <p14:modId xmlns:p14="http://schemas.microsoft.com/office/powerpoint/2010/main" val="1880563881"/>
              </p:ext>
            </p:extLst>
          </p:nvPr>
        </p:nvGraphicFramePr>
        <p:xfrm>
          <a:off x="600742" y="9047407"/>
          <a:ext cx="5656516" cy="586113"/>
        </p:xfrm>
        <a:graphic>
          <a:graphicData uri="http://schemas.openxmlformats.org/drawingml/2006/table">
            <a:tbl>
              <a:tblPr firstRow="1" bandRow="1">
                <a:tableStyleId>{5C22544A-7EE6-4342-B048-85BDC9FD1C3A}</a:tableStyleId>
              </a:tblPr>
              <a:tblGrid>
                <a:gridCol w="2985412">
                  <a:extLst>
                    <a:ext uri="{9D8B030D-6E8A-4147-A177-3AD203B41FA5}">
                      <a16:colId xmlns:a16="http://schemas.microsoft.com/office/drawing/2014/main" val="20000"/>
                    </a:ext>
                  </a:extLst>
                </a:gridCol>
                <a:gridCol w="2671104">
                  <a:extLst>
                    <a:ext uri="{9D8B030D-6E8A-4147-A177-3AD203B41FA5}">
                      <a16:colId xmlns:a16="http://schemas.microsoft.com/office/drawing/2014/main" val="20001"/>
                    </a:ext>
                  </a:extLst>
                </a:gridCol>
              </a:tblGrid>
              <a:tr h="151320">
                <a:tc>
                  <a:txBody>
                    <a:bodyPr/>
                    <a:lstStyle/>
                    <a:p>
                      <a:r>
                        <a:rPr kumimoji="1" lang="ja-JP" altLang="en-US" sz="1200" b="0"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1"/>
                  </a:ext>
                </a:extLst>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425026596"/>
              </p:ext>
            </p:extLst>
          </p:nvPr>
        </p:nvGraphicFramePr>
        <p:xfrm>
          <a:off x="705256" y="3284770"/>
          <a:ext cx="5372825" cy="2378652"/>
        </p:xfrm>
        <a:graphic>
          <a:graphicData uri="http://schemas.openxmlformats.org/drawingml/2006/table">
            <a:tbl>
              <a:tblPr firstRow="1" bandRow="1">
                <a:tableStyleId>{5C22544A-7EE6-4342-B048-85BDC9FD1C3A}</a:tableStyleId>
              </a:tblPr>
              <a:tblGrid>
                <a:gridCol w="1247858">
                  <a:extLst>
                    <a:ext uri="{9D8B030D-6E8A-4147-A177-3AD203B41FA5}">
                      <a16:colId xmlns:a16="http://schemas.microsoft.com/office/drawing/2014/main" val="20000"/>
                    </a:ext>
                  </a:extLst>
                </a:gridCol>
                <a:gridCol w="4124967">
                  <a:extLst>
                    <a:ext uri="{9D8B030D-6E8A-4147-A177-3AD203B41FA5}">
                      <a16:colId xmlns:a16="http://schemas.microsoft.com/office/drawing/2014/main" val="20001"/>
                    </a:ext>
                  </a:extLst>
                </a:gridCol>
              </a:tblGrid>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健診・重症化予防に取り組みます。</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健康管理・安全衛生活動に取り組みます。</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メンタルヘルス対策に取り組みます。</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過重労働防止に取り組みます。</a:t>
                      </a:r>
                      <a:endParaRPr kumimoji="1" lang="en-US" altLang="ja-JP"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感染症予防対策に取り組みます。</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健康経営</a:t>
                      </a:r>
                      <a:r>
                        <a:rPr kumimoji="1" lang="en-US" altLang="ja-JP" sz="1400" b="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に取り組みます。</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314671631"/>
              </p:ext>
            </p:extLst>
          </p:nvPr>
        </p:nvGraphicFramePr>
        <p:xfrm>
          <a:off x="605459" y="6074338"/>
          <a:ext cx="5631853" cy="3012060"/>
        </p:xfrm>
        <a:graphic>
          <a:graphicData uri="http://schemas.openxmlformats.org/drawingml/2006/table">
            <a:tbl>
              <a:tblPr firstRow="1" bandRow="1">
                <a:tableStyleId>{5C22544A-7EE6-4342-B048-85BDC9FD1C3A}</a:tableStyleId>
              </a:tblPr>
              <a:tblGrid>
                <a:gridCol w="1311373">
                  <a:extLst>
                    <a:ext uri="{9D8B030D-6E8A-4147-A177-3AD203B41FA5}">
                      <a16:colId xmlns:a16="http://schemas.microsoft.com/office/drawing/2014/main" val="20000"/>
                    </a:ext>
                  </a:extLst>
                </a:gridCol>
                <a:gridCol w="1518426">
                  <a:extLst>
                    <a:ext uri="{9D8B030D-6E8A-4147-A177-3AD203B41FA5}">
                      <a16:colId xmlns:a16="http://schemas.microsoft.com/office/drawing/2014/main" val="20001"/>
                    </a:ext>
                  </a:extLst>
                </a:gridCol>
                <a:gridCol w="1395871">
                  <a:extLst>
                    <a:ext uri="{9D8B030D-6E8A-4147-A177-3AD203B41FA5}">
                      <a16:colId xmlns:a16="http://schemas.microsoft.com/office/drawing/2014/main" val="20002"/>
                    </a:ext>
                  </a:extLst>
                </a:gridCol>
                <a:gridCol w="1406183">
                  <a:extLst>
                    <a:ext uri="{9D8B030D-6E8A-4147-A177-3AD203B41FA5}">
                      <a16:colId xmlns:a16="http://schemas.microsoft.com/office/drawing/2014/main" val="20003"/>
                    </a:ext>
                  </a:extLst>
                </a:gridCol>
              </a:tblGrid>
              <a:tr h="381642">
                <a:tc>
                  <a:txBody>
                    <a:bodyPr/>
                    <a:lstStyle/>
                    <a:p>
                      <a:pPr algn="ctr"/>
                      <a:r>
                        <a:rPr kumimoji="1" lang="ja-JP" altLang="en-US" sz="1200" b="0" dirty="0">
                          <a:solidFill>
                            <a:schemeClr val="tx1"/>
                          </a:solidFill>
                          <a:latin typeface="HGSｺﾞｼｯｸM" panose="020B0600000000000000" pitchFamily="50" charset="-128"/>
                          <a:ea typeface="HGSｺﾞｼｯｸM" panose="020B0600000000000000" pitchFamily="50" charset="-128"/>
                        </a:rPr>
                        <a:t>健康企業宣言日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200" b="0" dirty="0">
                          <a:solidFill>
                            <a:schemeClr val="tx1"/>
                          </a:solidFill>
                          <a:latin typeface="HGSｺﾞｼｯｸM" panose="020B0600000000000000" pitchFamily="50" charset="-128"/>
                          <a:ea typeface="HGSｺﾞｼｯｸM" panose="020B0600000000000000" pitchFamily="50" charset="-128"/>
                        </a:rPr>
                        <a:t>　　　　</a:t>
                      </a:r>
                      <a:r>
                        <a:rPr kumimoji="1" lang="ja-JP" altLang="en-US" sz="1400" b="0" dirty="0">
                          <a:solidFill>
                            <a:schemeClr val="tx1"/>
                          </a:solidFill>
                          <a:latin typeface="HGSｺﾞｼｯｸM" panose="020B0600000000000000" pitchFamily="50" charset="-128"/>
                          <a:ea typeface="HGSｺﾞｼｯｸM" panose="020B0600000000000000" pitchFamily="50" charset="-128"/>
                        </a:rPr>
                        <a:t>　平成　　年　　月　　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000"/>
                  </a:ext>
                </a:extLst>
              </a:tr>
              <a:tr h="397778">
                <a:tc>
                  <a:txBody>
                    <a:bodyPr/>
                    <a:lstStyle/>
                    <a:p>
                      <a:pPr algn="ctr"/>
                      <a:r>
                        <a:rPr kumimoji="1" lang="ja-JP" altLang="en-US" sz="1200" dirty="0">
                          <a:latin typeface="HGSｺﾞｼｯｸM" panose="020B0600000000000000" pitchFamily="50" charset="-128"/>
                          <a:ea typeface="HGSｺﾞｼｯｸM" panose="020B0600000000000000" pitchFamily="50" charset="-128"/>
                        </a:rPr>
                        <a:t>銀の証</a:t>
                      </a:r>
                      <a:r>
                        <a:rPr kumimoji="1" lang="ja-JP" altLang="en-US" sz="1200" baseline="0" dirty="0">
                          <a:latin typeface="HGSｺﾞｼｯｸM" panose="020B0600000000000000" pitchFamily="50" charset="-128"/>
                          <a:ea typeface="HGSｺﾞｼｯｸM" panose="020B0600000000000000" pitchFamily="50" charset="-128"/>
                        </a:rPr>
                        <a:t> </a:t>
                      </a:r>
                      <a:r>
                        <a:rPr kumimoji="1" lang="ja-JP" altLang="en-US" sz="1200" dirty="0">
                          <a:latin typeface="HGSｺﾞｼｯｸM" panose="020B0600000000000000" pitchFamily="50" charset="-128"/>
                          <a:ea typeface="HGSｺﾞｼｯｸM" panose="020B0600000000000000" pitchFamily="50" charset="-128"/>
                        </a:rPr>
                        <a:t>認定番号</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898525" indent="0" algn="l"/>
                      <a:r>
                        <a:rPr kumimoji="1" lang="ja-JP" altLang="en-US" sz="1400" baseline="0" dirty="0">
                          <a:latin typeface="HGSｺﾞｼｯｸM" panose="020B0600000000000000" pitchFamily="50" charset="-128"/>
                          <a:ea typeface="HGSｺﾞｼｯｸM" panose="020B0600000000000000" pitchFamily="50" charset="-128"/>
                        </a:rPr>
                        <a:t>健 銀　第　　　　　　号</a:t>
                      </a:r>
                      <a:endParaRPr kumimoji="1" lang="en-US" altLang="ja-JP" sz="14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97778">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事業所記号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002"/>
                  </a:ext>
                </a:extLst>
              </a:tr>
              <a:tr h="273094">
                <a:tc>
                  <a:txBody>
                    <a:bodyPr/>
                    <a:lstStyle/>
                    <a:p>
                      <a:pPr algn="ctr"/>
                      <a:r>
                        <a:rPr kumimoji="1" lang="ja-JP" altLang="en-US" sz="1000" dirty="0">
                          <a:latin typeface="HGSｺﾞｼｯｸM" panose="020B0600000000000000" pitchFamily="50" charset="-128"/>
                          <a:ea typeface="HGSｺﾞｼｯｸM" panose="020B0600000000000000" pitchFamily="50" charset="-128"/>
                        </a:rPr>
                        <a:t>フリガナ</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gn="ct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71510">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 業 所 名</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004"/>
                  </a:ext>
                </a:extLst>
              </a:tr>
              <a:tr h="0">
                <a:tc>
                  <a:txBody>
                    <a:bodyPr/>
                    <a:lstStyle/>
                    <a:p>
                      <a:pPr algn="ctr"/>
                      <a:r>
                        <a:rPr kumimoji="1" lang="ja-JP" altLang="en-US" sz="1100" dirty="0">
                          <a:latin typeface="HGSｺﾞｼｯｸM" panose="020B0600000000000000" pitchFamily="50" charset="-128"/>
                          <a:ea typeface="HGSｺﾞｼｯｸM" panose="020B0600000000000000" pitchFamily="50" charset="-128"/>
                        </a:rPr>
                        <a:t>ご担当者様</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お名前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HGSｺﾞｼｯｸM" panose="020B0600000000000000" pitchFamily="50" charset="-128"/>
                          <a:ea typeface="HGSｺﾞｼｯｸM" panose="020B0600000000000000" pitchFamily="50" charset="-128"/>
                        </a:rPr>
                        <a:t>　　　　　　　　　　　　　　　　　　　　　　　　</a:t>
                      </a:r>
                    </a:p>
                    <a:p>
                      <a:r>
                        <a:rPr kumimoji="1" lang="ja-JP" altLang="en-US" sz="1200" dirty="0">
                          <a:latin typeface="HGSｺﾞｼｯｸM" panose="020B0600000000000000" pitchFamily="50" charset="-128"/>
                          <a:ea typeface="HGSｺﾞｼｯｸM" panose="020B0600000000000000" pitchFamily="50" charset="-128"/>
                        </a:rPr>
                        <a:t>　　　　　　　様</a:t>
                      </a: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HGSｺﾞｼｯｸM" panose="020B0600000000000000" pitchFamily="50" charset="-128"/>
                          <a:ea typeface="HGSｺﾞｼｯｸM" panose="020B0600000000000000" pitchFamily="50" charset="-128"/>
                        </a:rPr>
                        <a:t>電話</a:t>
                      </a:r>
                      <a:endParaRPr kumimoji="1" lang="en-US" altLang="ja-JP" sz="1200" dirty="0">
                        <a:latin typeface="HGSｺﾞｼｯｸM" panose="020B0600000000000000" pitchFamily="50" charset="-128"/>
                        <a:ea typeface="HGSｺﾞｼｯｸM" panose="020B06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HGSｺﾞｼｯｸM" panose="020B0600000000000000" pitchFamily="50" charset="-128"/>
                          <a:ea typeface="HGSｺﾞｼｯｸM" panose="020B0600000000000000" pitchFamily="50" charset="-128"/>
                        </a:rPr>
                        <a:t>番号</a:t>
                      </a: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97778">
                <a:tc>
                  <a:txBody>
                    <a:bodyPr/>
                    <a:lstStyle/>
                    <a:p>
                      <a:pPr algn="ctr"/>
                      <a:r>
                        <a:rPr kumimoji="1" lang="ja-JP" altLang="en-US" sz="1200" dirty="0">
                          <a:latin typeface="HGSｺﾞｼｯｸM" panose="020B0600000000000000" pitchFamily="50" charset="-128"/>
                          <a:ea typeface="HGSｺﾞｼｯｸM" panose="020B0600000000000000" pitchFamily="50" charset="-128"/>
                        </a:rPr>
                        <a:t>健康保険組合名</a:t>
                      </a: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en-US" altLang="ja-JP" sz="1200" dirty="0">
                        <a:latin typeface="HGSｺﾞｼｯｸM" panose="020B0600000000000000" pitchFamily="50" charset="-128"/>
                        <a:ea typeface="HGSｺﾞｼｯｸM" panose="020B0600000000000000" pitchFamily="50" charset="-128"/>
                      </a:endParaRPr>
                    </a:p>
                    <a:p>
                      <a:r>
                        <a:rPr kumimoji="1" lang="ja-JP" altLang="en-US" sz="1200" dirty="0">
                          <a:latin typeface="HGSｺﾞｼｯｸM" panose="020B0600000000000000" pitchFamily="50" charset="-128"/>
                          <a:ea typeface="HGSｺﾞｼｯｸM" panose="020B0600000000000000" pitchFamily="50" charset="-128"/>
                        </a:rPr>
                        <a:t>エンターテイメント健康保険組合</a:t>
                      </a: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tc>
                <a:extLst>
                  <a:ext uri="{0D108BD9-81ED-4DB2-BD59-A6C34878D82A}">
                    <a16:rowId xmlns:a16="http://schemas.microsoft.com/office/drawing/2014/main" val="10006"/>
                  </a:ext>
                </a:extLst>
              </a:tr>
              <a:tr h="397778">
                <a:tc>
                  <a:txBody>
                    <a:bodyPr/>
                    <a:lstStyle/>
                    <a:p>
                      <a:pPr algn="ctr"/>
                      <a:r>
                        <a:rPr kumimoji="1" lang="ja-JP" altLang="en-US" sz="1100" dirty="0">
                          <a:latin typeface="HGSｺﾞｼｯｸM" panose="020B0600000000000000" pitchFamily="50" charset="-128"/>
                          <a:ea typeface="HGSｺﾞｼｯｸM" panose="020B0600000000000000" pitchFamily="50" charset="-128"/>
                        </a:rPr>
                        <a:t>健康保険組合</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担当者名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a:latin typeface="HGSｺﾞｼｯｸM" panose="020B0600000000000000" pitchFamily="50" charset="-128"/>
                          <a:ea typeface="HGSｺﾞｼｯｸM" panose="020B0600000000000000" pitchFamily="50" charset="-128"/>
                        </a:rPr>
                        <a:t>事務局　ご担当様</a:t>
                      </a: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atin typeface="HGSｺﾞｼｯｸM" panose="020B0600000000000000" pitchFamily="50" charset="-128"/>
                          <a:ea typeface="HGSｺﾞｼｯｸM" panose="020B0600000000000000" pitchFamily="50" charset="-128"/>
                        </a:rPr>
                        <a:t>電話</a:t>
                      </a:r>
                      <a:endParaRPr kumimoji="1" lang="en-US" altLang="ja-JP" sz="1200" dirty="0">
                        <a:latin typeface="HGSｺﾞｼｯｸM" panose="020B0600000000000000" pitchFamily="50" charset="-128"/>
                        <a:ea typeface="HGSｺﾞｼｯｸM" panose="020B0600000000000000" pitchFamily="50" charset="-128"/>
                      </a:endParaRPr>
                    </a:p>
                    <a:p>
                      <a:pPr algn="ctr"/>
                      <a:r>
                        <a:rPr kumimoji="1" lang="ja-JP" altLang="en-US" sz="1200" dirty="0">
                          <a:latin typeface="HGSｺﾞｼｯｸM" panose="020B0600000000000000" pitchFamily="50" charset="-128"/>
                          <a:ea typeface="HGSｺﾞｼｯｸM" panose="020B0600000000000000" pitchFamily="50" charset="-128"/>
                        </a:rPr>
                        <a:t>番号      </a:t>
                      </a: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en-US" altLang="ja-JP" sz="1400" dirty="0">
                        <a:latin typeface="HGSｺﾞｼｯｸM" panose="020B0600000000000000" pitchFamily="50" charset="-128"/>
                        <a:ea typeface="HGSｺﾞｼｯｸM" panose="020B0600000000000000" pitchFamily="50" charset="-128"/>
                      </a:endParaRPr>
                    </a:p>
                    <a:p>
                      <a:pPr algn="l"/>
                      <a:r>
                        <a:rPr kumimoji="1" lang="en-US" altLang="ja-JP" sz="1400" dirty="0">
                          <a:latin typeface="HGSｺﾞｼｯｸM" panose="020B0600000000000000" pitchFamily="50" charset="-128"/>
                          <a:ea typeface="HGSｺﾞｼｯｸM" panose="020B0600000000000000" pitchFamily="50" charset="-128"/>
                        </a:rPr>
                        <a:t>03-5843-6213</a:t>
                      </a:r>
                    </a:p>
                  </a:txBody>
                  <a:tcPr marL="36000" marR="36000" marT="0" marB="0"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6" name="正方形/長方形 5"/>
          <p:cNvSpPr/>
          <p:nvPr/>
        </p:nvSpPr>
        <p:spPr>
          <a:xfrm>
            <a:off x="4149080" y="9705528"/>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健康企業宣言は全国健康保険協会の</a:t>
            </a:r>
            <a:r>
              <a:rPr lang="ja-JP" altLang="en-US" sz="800" dirty="0">
                <a:solidFill>
                  <a:schemeClr val="tx1"/>
                </a:solidFill>
                <a:latin typeface="HGSｺﾞｼｯｸM" panose="020B0600000000000000" pitchFamily="50" charset="-128"/>
                <a:ea typeface="HGSｺﾞｼｯｸM" panose="020B0600000000000000" pitchFamily="50" charset="-128"/>
              </a:rPr>
              <a:t>登録商標です。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sp>
        <p:nvSpPr>
          <p:cNvPr id="8" name="正方形/長方形 7"/>
          <p:cNvSpPr/>
          <p:nvPr/>
        </p:nvSpPr>
        <p:spPr>
          <a:xfrm>
            <a:off x="3717032" y="5745088"/>
            <a:ext cx="2736304" cy="3257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健康経営は</a:t>
            </a:r>
            <a:r>
              <a:rPr lang="en-US" altLang="ja-JP" sz="800" dirty="0">
                <a:solidFill>
                  <a:schemeClr val="tx1"/>
                </a:solidFill>
                <a:latin typeface="HGSｺﾞｼｯｸM" panose="020B0600000000000000" pitchFamily="50" charset="-128"/>
                <a:ea typeface="HGSｺﾞｼｯｸM" panose="020B0600000000000000" pitchFamily="50" charset="-128"/>
              </a:rPr>
              <a:t>NPO</a:t>
            </a:r>
            <a:r>
              <a:rPr lang="ja-JP" altLang="en-US" sz="800" dirty="0">
                <a:solidFill>
                  <a:schemeClr val="tx1"/>
                </a:solidFill>
                <a:latin typeface="HGSｺﾞｼｯｸM" panose="020B0600000000000000" pitchFamily="50" charset="-128"/>
                <a:ea typeface="HGSｺﾞｼｯｸM" panose="020B0600000000000000" pitchFamily="50" charset="-128"/>
              </a:rPr>
              <a:t>法人健康経営研究会の登録商標です </a:t>
            </a:r>
            <a:r>
              <a:rPr kumimoji="1" lang="ja-JP" altLang="en-US" sz="800" dirty="0">
                <a:solidFill>
                  <a:schemeClr val="tx1"/>
                </a:solidFill>
                <a:latin typeface="HGSｺﾞｼｯｸM" panose="020B0600000000000000" pitchFamily="50" charset="-128"/>
                <a:ea typeface="HGSｺﾞｼｯｸM" panose="020B0600000000000000" pitchFamily="50" charset="-128"/>
              </a:rPr>
              <a:t>。</a:t>
            </a:r>
          </a:p>
        </p:txBody>
      </p:sp>
      <p:grpSp>
        <p:nvGrpSpPr>
          <p:cNvPr id="7" name="グループ化 6">
            <a:extLst>
              <a:ext uri="{FF2B5EF4-FFF2-40B4-BE49-F238E27FC236}">
                <a16:creationId xmlns:a16="http://schemas.microsoft.com/office/drawing/2014/main" id="{820E6374-5620-368A-5A97-2E818F48A374}"/>
              </a:ext>
            </a:extLst>
          </p:cNvPr>
          <p:cNvGrpSpPr/>
          <p:nvPr/>
        </p:nvGrpSpPr>
        <p:grpSpPr>
          <a:xfrm>
            <a:off x="404664" y="39138"/>
            <a:ext cx="2880000" cy="1097438"/>
            <a:chOff x="1162235" y="491370"/>
            <a:chExt cx="4779988" cy="1113259"/>
          </a:xfrm>
        </p:grpSpPr>
        <p:sp>
          <p:nvSpPr>
            <p:cNvPr id="10" name="正方形/長方形 9">
              <a:extLst>
                <a:ext uri="{FF2B5EF4-FFF2-40B4-BE49-F238E27FC236}">
                  <a16:creationId xmlns:a16="http://schemas.microsoft.com/office/drawing/2014/main" id="{4A3E0ACC-6E86-77AA-8E61-B3A7D79DF977}"/>
                </a:ext>
              </a:extLst>
            </p:cNvPr>
            <p:cNvSpPr/>
            <p:nvPr/>
          </p:nvSpPr>
          <p:spPr>
            <a:xfrm>
              <a:off x="1162235" y="1039639"/>
              <a:ext cx="4779988"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kumimoji="1" lang="en-US" altLang="ja-JP" sz="2000" dirty="0">
                  <a:latin typeface="HGSｺﾞｼｯｸE" panose="020B0900000000000000" pitchFamily="50" charset="-128"/>
                  <a:ea typeface="HGSｺﾞｼｯｸE" panose="020B0900000000000000" pitchFamily="50" charset="-128"/>
                </a:rPr>
                <a:t>03-5843-6214</a:t>
              </a:r>
              <a:endParaRPr kumimoji="1" lang="ja-JP" altLang="en-US" sz="2000" dirty="0">
                <a:latin typeface="HGSｺﾞｼｯｸE" panose="020B0900000000000000" pitchFamily="50" charset="-128"/>
                <a:ea typeface="HGSｺﾞｼｯｸE" panose="020B0900000000000000" pitchFamily="50" charset="-128"/>
              </a:endParaRPr>
            </a:p>
          </p:txBody>
        </p:sp>
        <p:sp>
          <p:nvSpPr>
            <p:cNvPr id="12" name="二等辺三角形 11">
              <a:extLst>
                <a:ext uri="{FF2B5EF4-FFF2-40B4-BE49-F238E27FC236}">
                  <a16:creationId xmlns:a16="http://schemas.microsoft.com/office/drawing/2014/main" id="{4A98255A-2CA3-CA27-D5AF-0C8C0C460072}"/>
                </a:ext>
              </a:extLst>
            </p:cNvPr>
            <p:cNvSpPr/>
            <p:nvPr/>
          </p:nvSpPr>
          <p:spPr>
            <a:xfrm>
              <a:off x="2964450" y="491370"/>
              <a:ext cx="1072228" cy="288032"/>
            </a:xfrm>
            <a:prstGeom prst="triangle">
              <a:avLst>
                <a:gd name="adj" fmla="val 47335"/>
              </a:avLst>
            </a:prstGeom>
            <a:solidFill>
              <a:srgbClr val="FFC0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EA32344D-A3A9-C61E-342C-620878CD40D0}"/>
                </a:ext>
              </a:extLst>
            </p:cNvPr>
            <p:cNvSpPr/>
            <p:nvPr/>
          </p:nvSpPr>
          <p:spPr>
            <a:xfrm>
              <a:off x="1162235" y="779519"/>
              <a:ext cx="4779988" cy="249046"/>
            </a:xfrm>
            <a:prstGeom prst="rect">
              <a:avLst/>
            </a:prstGeom>
            <a:solidFill>
              <a:srgbClr val="FFC00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tx1"/>
                  </a:solidFill>
                  <a:latin typeface="HGSｺﾞｼｯｸE" panose="020B0900000000000000" pitchFamily="50" charset="-128"/>
                  <a:ea typeface="HGSｺﾞｼｯｸE" panose="020B0900000000000000" pitchFamily="50" charset="-128"/>
                </a:rPr>
                <a:t>FAX</a:t>
              </a:r>
              <a:r>
                <a:rPr kumimoji="1" lang="ja-JP" altLang="en-US" sz="1200" dirty="0">
                  <a:solidFill>
                    <a:schemeClr val="tx1"/>
                  </a:solidFill>
                  <a:latin typeface="HGSｺﾞｼｯｸE" panose="020B0900000000000000" pitchFamily="50" charset="-128"/>
                  <a:ea typeface="HGSｺﾞｼｯｸE" panose="020B0900000000000000" pitchFamily="50" charset="-128"/>
                </a:rPr>
                <a:t>送信先：エンターテイメント</a:t>
              </a:r>
              <a:r>
                <a:rPr lang="ja-JP" altLang="en-US" sz="1200" dirty="0">
                  <a:solidFill>
                    <a:schemeClr val="tx1"/>
                  </a:solidFill>
                  <a:latin typeface="HGSｺﾞｼｯｸE" panose="020B0900000000000000" pitchFamily="50" charset="-128"/>
                  <a:ea typeface="HGSｺﾞｼｯｸE" panose="020B0900000000000000" pitchFamily="50" charset="-128"/>
                </a:rPr>
                <a:t>健保</a:t>
              </a:r>
              <a:endParaRPr kumimoji="1" lang="ja-JP" altLang="en-US" sz="1200" dirty="0">
                <a:solidFill>
                  <a:schemeClr val="tx1"/>
                </a:solidFill>
                <a:latin typeface="HGSｺﾞｼｯｸE" panose="020B0900000000000000" pitchFamily="50" charset="-128"/>
                <a:ea typeface="HGSｺﾞｼｯｸE" panose="020B0900000000000000" pitchFamily="50" charset="-128"/>
              </a:endParaRPr>
            </a:p>
          </p:txBody>
        </p:sp>
        <p:sp>
          <p:nvSpPr>
            <p:cNvPr id="14" name="正方形/長方形 13">
              <a:extLst>
                <a:ext uri="{FF2B5EF4-FFF2-40B4-BE49-F238E27FC236}">
                  <a16:creationId xmlns:a16="http://schemas.microsoft.com/office/drawing/2014/main" id="{043E0840-5239-D574-0C54-7B0114C83B8B}"/>
                </a:ext>
              </a:extLst>
            </p:cNvPr>
            <p:cNvSpPr/>
            <p:nvPr/>
          </p:nvSpPr>
          <p:spPr>
            <a:xfrm>
              <a:off x="1162235" y="1388605"/>
              <a:ext cx="4779988" cy="216024"/>
            </a:xfrm>
            <a:prstGeom prst="rect">
              <a:avLst/>
            </a:prstGeom>
            <a:solidFill>
              <a:srgbClr val="FFC00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200" b="1" dirty="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a:solidFill>
                  <a:schemeClr val="tx1"/>
                </a:solidFill>
                <a:latin typeface="HGSｺﾞｼｯｸM" panose="020B0600000000000000" pitchFamily="50" charset="-128"/>
                <a:ea typeface="HGSｺﾞｼｯｸM" panose="020B0600000000000000" pitchFamily="50" charset="-128"/>
              </a:endParaRPr>
            </a:p>
          </p:txBody>
        </p:sp>
      </p:grpSp>
      <p:grpSp>
        <p:nvGrpSpPr>
          <p:cNvPr id="15" name="グループ化 14">
            <a:extLst>
              <a:ext uri="{FF2B5EF4-FFF2-40B4-BE49-F238E27FC236}">
                <a16:creationId xmlns:a16="http://schemas.microsoft.com/office/drawing/2014/main" id="{C4A2CF95-41B5-C294-CA40-D628A617E99B}"/>
              </a:ext>
            </a:extLst>
          </p:cNvPr>
          <p:cNvGrpSpPr/>
          <p:nvPr/>
        </p:nvGrpSpPr>
        <p:grpSpPr>
          <a:xfrm>
            <a:off x="3572730" y="311466"/>
            <a:ext cx="2880000" cy="825110"/>
            <a:chOff x="1162235" y="779519"/>
            <a:chExt cx="4779988" cy="825110"/>
          </a:xfrm>
        </p:grpSpPr>
        <p:sp>
          <p:nvSpPr>
            <p:cNvPr id="16" name="正方形/長方形 15">
              <a:extLst>
                <a:ext uri="{FF2B5EF4-FFF2-40B4-BE49-F238E27FC236}">
                  <a16:creationId xmlns:a16="http://schemas.microsoft.com/office/drawing/2014/main" id="{E1770B4D-C8AC-6890-FC38-4435F0A8EE65}"/>
                </a:ext>
              </a:extLst>
            </p:cNvPr>
            <p:cNvSpPr/>
            <p:nvPr/>
          </p:nvSpPr>
          <p:spPr>
            <a:xfrm>
              <a:off x="1162235" y="1039639"/>
              <a:ext cx="4779988"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lang="en-US" altLang="ja-JP" sz="1400" b="0" i="0" u="none" strike="noStrike" dirty="0">
                  <a:solidFill>
                    <a:srgbClr val="3C4043"/>
                  </a:solidFill>
                  <a:effectLst/>
                  <a:latin typeface="Roboto" panose="02000000000000000000" pitchFamily="2" charset="0"/>
                  <a:hlinkClick r:id="rId3"/>
                </a:rPr>
                <a:t>info@entertainment-kenpo.or.jp</a:t>
              </a:r>
              <a:endParaRPr kumimoji="1" lang="ja-JP" altLang="en-US" sz="1400" dirty="0">
                <a:latin typeface="HGSｺﾞｼｯｸE" panose="020B0900000000000000" pitchFamily="50" charset="-128"/>
                <a:ea typeface="HGSｺﾞｼｯｸE" panose="020B0900000000000000" pitchFamily="50" charset="-128"/>
              </a:endParaRPr>
            </a:p>
          </p:txBody>
        </p:sp>
        <p:sp>
          <p:nvSpPr>
            <p:cNvPr id="17" name="正方形/長方形 16">
              <a:extLst>
                <a:ext uri="{FF2B5EF4-FFF2-40B4-BE49-F238E27FC236}">
                  <a16:creationId xmlns:a16="http://schemas.microsoft.com/office/drawing/2014/main" id="{ECCBC936-13FC-DC82-92D0-9A3B56AD043A}"/>
                </a:ext>
              </a:extLst>
            </p:cNvPr>
            <p:cNvSpPr/>
            <p:nvPr/>
          </p:nvSpPr>
          <p:spPr>
            <a:xfrm>
              <a:off x="1162235" y="779519"/>
              <a:ext cx="4779988" cy="249046"/>
            </a:xfrm>
            <a:prstGeom prst="rect">
              <a:avLst/>
            </a:prstGeom>
            <a:solidFill>
              <a:srgbClr val="FFC00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solidFill>
                    <a:schemeClr val="tx1"/>
                  </a:solidFill>
                  <a:latin typeface="HGSｺﾞｼｯｸE" panose="020B0900000000000000" pitchFamily="50" charset="-128"/>
                  <a:ea typeface="HGSｺﾞｼｯｸE" panose="020B0900000000000000" pitchFamily="50" charset="-128"/>
                </a:rPr>
                <a:t>MAIL</a:t>
              </a:r>
              <a:r>
                <a:rPr kumimoji="1" lang="ja-JP" altLang="en-US" sz="1200" dirty="0">
                  <a:solidFill>
                    <a:schemeClr val="tx1"/>
                  </a:solidFill>
                  <a:latin typeface="HGSｺﾞｼｯｸE" panose="020B0900000000000000" pitchFamily="50" charset="-128"/>
                  <a:ea typeface="HGSｺﾞｼｯｸE" panose="020B0900000000000000" pitchFamily="50" charset="-128"/>
                </a:rPr>
                <a:t>：エンターテイメント健保</a:t>
              </a:r>
            </a:p>
          </p:txBody>
        </p:sp>
        <p:sp>
          <p:nvSpPr>
            <p:cNvPr id="21" name="正方形/長方形 20">
              <a:extLst>
                <a:ext uri="{FF2B5EF4-FFF2-40B4-BE49-F238E27FC236}">
                  <a16:creationId xmlns:a16="http://schemas.microsoft.com/office/drawing/2014/main" id="{BD96053B-BF5A-5614-60A4-A3FFD892EF18}"/>
                </a:ext>
              </a:extLst>
            </p:cNvPr>
            <p:cNvSpPr/>
            <p:nvPr/>
          </p:nvSpPr>
          <p:spPr>
            <a:xfrm>
              <a:off x="1162235" y="1388605"/>
              <a:ext cx="4779988" cy="216024"/>
            </a:xfrm>
            <a:prstGeom prst="rect">
              <a:avLst/>
            </a:prstGeom>
            <a:solidFill>
              <a:srgbClr val="FFC00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200" b="1">
                  <a:solidFill>
                    <a:schemeClr val="tx1"/>
                  </a:solidFill>
                  <a:latin typeface="HGSｺﾞｼｯｸM" panose="020B0600000000000000" pitchFamily="50" charset="-128"/>
                  <a:ea typeface="HGSｺﾞｼｯｸM" panose="020B0600000000000000" pitchFamily="50" charset="-128"/>
                </a:rPr>
                <a:t>宛先誤り</a:t>
              </a:r>
              <a:r>
                <a:rPr kumimoji="1" lang="ja-JP" altLang="en-US" sz="1200" b="1">
                  <a:solidFill>
                    <a:schemeClr val="tx1"/>
                  </a:solidFill>
                  <a:latin typeface="HGSｺﾞｼｯｸM" panose="020B0600000000000000" pitchFamily="50" charset="-128"/>
                  <a:ea typeface="HGSｺﾞｼｯｸM" panose="020B0600000000000000" pitchFamily="50" charset="-128"/>
                </a:rPr>
                <a:t>にご注意ください</a:t>
              </a:r>
              <a:endParaRPr kumimoji="1" lang="en-US" altLang="ja-JP" sz="1200" b="1">
                <a:solidFill>
                  <a:schemeClr val="tx1"/>
                </a:solidFill>
                <a:latin typeface="HGSｺﾞｼｯｸM" panose="020B0600000000000000" pitchFamily="50" charset="-128"/>
                <a:ea typeface="HGSｺﾞｼｯｸM" panose="020B0600000000000000" pitchFamily="50" charset="-128"/>
              </a:endParaRPr>
            </a:p>
          </p:txBody>
        </p:sp>
      </p:grpSp>
    </p:spTree>
    <p:extLst>
      <p:ext uri="{BB962C8B-B14F-4D97-AF65-F5344CB8AC3E}">
        <p14:creationId xmlns:p14="http://schemas.microsoft.com/office/powerpoint/2010/main" val="417960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a:t>事業主が「健康企業宣言」をすることで、従業員と</a:t>
            </a:r>
            <a:r>
              <a:rPr lang="ja-JP" altLang="en-US" sz="1300" b="1" dirty="0"/>
              <a:t>一体となって健康づくりに取り組める</a:t>
            </a:r>
            <a:endParaRPr lang="en-US" altLang="ja-JP" sz="1300" b="1" dirty="0"/>
          </a:p>
          <a:p>
            <a:pPr algn="ctr"/>
            <a:endParaRPr lang="en-US" altLang="ja-JP" sz="800" dirty="0"/>
          </a:p>
          <a:p>
            <a:pPr algn="ctr"/>
            <a:r>
              <a:rPr lang="ja-JP" altLang="en-US" sz="2000" u="sng" dirty="0"/>
              <a:t>従業員の健康への投資は企業の利益の向上につながる</a:t>
            </a:r>
            <a:endParaRPr lang="en-US" altLang="ja-JP" sz="2000" u="sng" dirty="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企業で健康づくりをすることで、リスク低減が期待できます。</a:t>
              </a:r>
              <a:b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また、ホームページで取組みを公表、さらに、認定証を贈呈した事業所は健康づくりに取組み認定を受けた企業としてホームページで紹介します。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a:t>
              </a:r>
              <a:r>
                <a:rPr lang="ja-JP" altLang="en-US" sz="14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して「銀</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では、職場の健康経営・健康づくりをさらに進め、安全衛生にも取組みます。健康企業宣言取組み内容をクリアすると、健康企業宣言東京推進協議会より健康優良企業として「金の認定証」を贈呈します。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Ｓｔｅｐ２</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活気ある職場は従業員の健康づくりから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1838771" y="9343538"/>
            <a:ext cx="3318421"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エンターテイメント健康保険組合</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東京都内の中小企業による健康経営・健康づくりの取組みを支援・普及・促進し、健康企業宣言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a:solidFill>
                  <a:schemeClr val="tx1"/>
                </a:solidFill>
                <a:latin typeface="+mn-ea"/>
              </a:rPr>
              <a:t>しています。</a:t>
            </a:r>
            <a:endParaRPr lang="en-US" altLang="ja-JP" sz="1100" dirty="0">
              <a:solidFill>
                <a:schemeClr val="tx1"/>
              </a:solidFill>
              <a:latin typeface="+mn-ea"/>
            </a:endParaRPr>
          </a:p>
          <a:p>
            <a:r>
              <a:rPr lang="ja-JP" altLang="en-US" sz="1100" dirty="0">
                <a:solidFill>
                  <a:schemeClr val="tx1"/>
                </a:solidFill>
                <a:latin typeface="+mn-ea"/>
              </a:rPr>
              <a:t>　参加機関</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医療保険者</a:t>
            </a:r>
            <a:r>
              <a:rPr lang="en-US" altLang="ja-JP" sz="1100" dirty="0">
                <a:solidFill>
                  <a:schemeClr val="tx1"/>
                </a:solidFill>
                <a:latin typeface="+mn-ea"/>
              </a:rPr>
              <a:t>】	</a:t>
            </a:r>
            <a:r>
              <a:rPr lang="ja-JP" altLang="en-US" sz="1100" dirty="0">
                <a:solidFill>
                  <a:schemeClr val="tx1"/>
                </a:solidFill>
                <a:latin typeface="+mn-ea"/>
              </a:rPr>
              <a:t>健康保険組合連合会東京連合会、全国健康保険協会東京支部</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経済団体</a:t>
            </a:r>
            <a:r>
              <a:rPr lang="en-US" altLang="ja-JP" sz="1100" dirty="0">
                <a:solidFill>
                  <a:schemeClr val="tx1"/>
                </a:solidFill>
                <a:latin typeface="+mn-ea"/>
              </a:rPr>
              <a:t>】	</a:t>
            </a:r>
            <a:r>
              <a:rPr lang="ja-JP" altLang="en-US" sz="1100" dirty="0">
                <a:solidFill>
                  <a:schemeClr val="tx1"/>
                </a:solidFill>
                <a:latin typeface="+mn-ea"/>
              </a:rPr>
              <a:t>東京都商工会連合会、東京商工会議所、東京都商工会議所連合会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a:solidFill>
                  <a:schemeClr val="tx1"/>
                </a:solidFill>
                <a:latin typeface="+mn-ea"/>
              </a:rPr>
              <a:t>東京都</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関係団体</a:t>
            </a:r>
            <a:r>
              <a:rPr lang="en-US" altLang="ja-JP" sz="1100" dirty="0">
                <a:solidFill>
                  <a:schemeClr val="tx1"/>
                </a:solidFill>
                <a:latin typeface="+mn-ea"/>
              </a:rPr>
              <a:t>】	</a:t>
            </a:r>
            <a:r>
              <a:rPr lang="ja-JP" altLang="en-US" sz="1100" dirty="0">
                <a:solidFill>
                  <a:schemeClr val="tx1"/>
                </a:solidFill>
                <a:latin typeface="+mn-ea"/>
              </a:rPr>
              <a:t>東京都医師会、東京都歯科医師会、東京都薬剤師会、</a:t>
            </a:r>
            <a:endParaRPr lang="en-US" altLang="ja-JP" sz="1100" dirty="0">
              <a:solidFill>
                <a:schemeClr val="tx1"/>
              </a:solidFill>
              <a:latin typeface="+mn-ea"/>
            </a:endParaRPr>
          </a:p>
          <a:p>
            <a:r>
              <a:rPr lang="en-US" altLang="ja-JP" sz="1100" dirty="0">
                <a:solidFill>
                  <a:schemeClr val="tx1"/>
                </a:solidFill>
                <a:latin typeface="+mn-ea"/>
              </a:rPr>
              <a:t>	</a:t>
            </a:r>
            <a:r>
              <a:rPr lang="ja-JP" altLang="en-US" sz="1100" dirty="0">
                <a:solidFill>
                  <a:schemeClr val="tx1"/>
                </a:solidFill>
                <a:latin typeface="+mn-ea"/>
              </a:rPr>
              <a:t>東京都社会保険労務士会、東京都中小企業診断士協会、</a:t>
            </a:r>
            <a:endParaRPr lang="en-US" altLang="ja-JP" sz="1100" dirty="0">
              <a:solidFill>
                <a:schemeClr val="tx1"/>
              </a:solidFill>
              <a:latin typeface="+mn-ea"/>
            </a:endParaRPr>
          </a:p>
          <a:p>
            <a:pPr marL="7938" indent="677863"/>
            <a:r>
              <a:rPr lang="en-US" altLang="ja-JP" sz="1100" dirty="0">
                <a:solidFill>
                  <a:schemeClr val="tx1"/>
                </a:solidFill>
                <a:latin typeface="+mn-ea"/>
              </a:rPr>
              <a:t>	</a:t>
            </a:r>
            <a:r>
              <a:rPr lang="ja-JP" altLang="en-US" sz="1100" dirty="0">
                <a:solidFill>
                  <a:schemeClr val="tx1"/>
                </a:solidFill>
                <a:latin typeface="+mn-ea"/>
              </a:rPr>
              <a:t>東京都総合健康保険組合協議会、東京都総合組合保健施設振興協会</a:t>
            </a:r>
            <a:endParaRPr lang="en-US" altLang="ja-JP" sz="1100" dirty="0">
              <a:solidFill>
                <a:schemeClr val="tx1"/>
              </a:solidFill>
              <a:latin typeface="+mn-ea"/>
            </a:endParaRPr>
          </a:p>
        </p:txBody>
      </p:sp>
    </p:spTree>
    <p:extLst>
      <p:ext uri="{BB962C8B-B14F-4D97-AF65-F5344CB8AC3E}">
        <p14:creationId xmlns:p14="http://schemas.microsoft.com/office/powerpoint/2010/main" val="28054888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4700</TotalTime>
  <Words>647</Words>
  <Application>Microsoft Office PowerPoint</Application>
  <PresentationFormat>A4 210 x 297 mm</PresentationFormat>
  <Paragraphs>83</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HGPｺﾞｼｯｸE</vt:lpstr>
      <vt:lpstr>HGPｺﾞｼｯｸM</vt:lpstr>
      <vt:lpstr>HGP創英角ｺﾞｼｯｸUB</vt:lpstr>
      <vt:lpstr>HGSｺﾞｼｯｸE</vt:lpstr>
      <vt:lpstr>HGSｺﾞｼｯｸM</vt:lpstr>
      <vt:lpstr>ＭＳ Ｐゴシック</vt:lpstr>
      <vt:lpstr>NSimSun</vt:lpstr>
      <vt:lpstr>メイリオ</vt:lpstr>
      <vt:lpstr>Arial</vt:lpstr>
      <vt:lpstr>Calibri</vt:lpstr>
      <vt:lpstr>Roboto</vt: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篠崎 敬孝</cp:lastModifiedBy>
  <cp:revision>283</cp:revision>
  <cp:lastPrinted>2017-07-13T05:08:28Z</cp:lastPrinted>
  <dcterms:created xsi:type="dcterms:W3CDTF">2015-09-07T23:26:23Z</dcterms:created>
  <dcterms:modified xsi:type="dcterms:W3CDTF">2023-11-14T03:36:16Z</dcterms:modified>
</cp:coreProperties>
</file>